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8" r:id="rId3"/>
    <p:sldId id="325" r:id="rId4"/>
    <p:sldId id="317" r:id="rId5"/>
    <p:sldId id="323" r:id="rId6"/>
    <p:sldId id="324" r:id="rId7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000000"/>
    <a:srgbClr val="C311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688" y="40"/>
      </p:cViewPr>
      <p:guideLst>
        <p:guide orient="horz" pos="2160"/>
        <p:guide pos="34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19F34-E3D4-4D5A-BE62-E9E200D31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0FE-D2F4-4167-8F48-038CD8A2E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hyperlink" Target="https://jinghualuo-movie-app-movie-industry-vsl00y.streamlitapp.com/" TargetMode="Externa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46147" y="2476363"/>
            <a:ext cx="759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Movie Industry</a:t>
            </a:r>
            <a:endParaRPr lang="en-US" altLang="zh-CN" sz="7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8071292" y="4784497"/>
            <a:ext cx="39884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-- Team 18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r>
              <a:rPr lang="en-US" altLang="zh-CN" sz="2000" dirty="0" err="1"/>
              <a:t>Jinghua</a:t>
            </a:r>
            <a:r>
              <a:rPr lang="en-US" altLang="zh-CN" sz="2000" dirty="0"/>
              <a:t> Luo	</a:t>
            </a:r>
            <a:r>
              <a:rPr lang="en-US" altLang="zh-CN" sz="2000" dirty="0" err="1"/>
              <a:t>Wentian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Lv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605" y="6489700"/>
            <a:ext cx="9953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i="1" dirty="0"/>
              <a:t>See more at </a:t>
            </a:r>
            <a:r>
              <a:rPr lang="zh-CN" altLang="en-US" i="1" dirty="0">
                <a:hlinkClick r:id="rId2"/>
              </a:rPr>
              <a:t>https://jinghualuo-movie-app-movie-industry-vsl00y.streamlitapp.com/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3902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Dataset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105" y="1342697"/>
            <a:ext cx="11105888" cy="9170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There are 7668 movies in the dataset (220 movies per year, 1980-2020).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There are 15 columns in the dataset.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The columns we use for our app are: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-- name, genre, year, score, director, country, gross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6105" y="2351047"/>
            <a:ext cx="1019810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Data Preprocessing -- Missing data: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2692335"/>
            <a:ext cx="3378835" cy="41154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995805" y="5735776"/>
            <a:ext cx="1078230" cy="234950"/>
          </a:xfrm>
          <a:prstGeom prst="ellipse">
            <a:avLst/>
          </a:prstGeom>
          <a:solidFill>
            <a:schemeClr val="accent4">
              <a:alpha val="32000"/>
            </a:schemeClr>
          </a:solidFill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932940" y="3689806"/>
            <a:ext cx="1141095" cy="20764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995805" y="5970726"/>
            <a:ext cx="1078230" cy="22161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5995" y="3041892"/>
            <a:ext cx="6605998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Drop budget column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  28% of budget is missing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Delete these rows: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released, score, votes, writer, star, country, company, runtime with missing data (less than 1%)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Fill the missing values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-- rating: strings data, use the most frequent value to fill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-- gross: numerical data, use mean to fill.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箭头: 燕尾形 2"/>
          <p:cNvSpPr/>
          <p:nvPr/>
        </p:nvSpPr>
        <p:spPr>
          <a:xfrm>
            <a:off x="4240801" y="4267056"/>
            <a:ext cx="702310" cy="565079"/>
          </a:xfrm>
          <a:prstGeom prst="notchedRightArrow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C31111"/>
                </a:solidFill>
                <a:prstDash val="solid"/>
              </a:ln>
              <a:solidFill>
                <a:srgbClr val="C3111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105" y="963639"/>
            <a:ext cx="651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Basic information about dataset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Basic Question &amp; Analysis</a:t>
            </a:r>
            <a:endParaRPr lang="en-US" altLang="zh-CN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399415" y="993140"/>
            <a:ext cx="1060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4B4B"/>
                </a:solidFill>
              </a:rPr>
              <a:t>What is </a:t>
            </a:r>
            <a:r>
              <a:rPr lang="en-US" altLang="zh-CN" sz="2400" b="1" dirty="0">
                <a:solidFill>
                  <a:srgbClr val="FF4B4B"/>
                </a:solidFill>
                <a:sym typeface="+mn-ea"/>
              </a:rPr>
              <a:t>the development of global movie industry in 1980-2020 ?</a:t>
            </a:r>
            <a:r>
              <a:rPr lang="en-US" altLang="zh-CN" dirty="0">
                <a:solidFill>
                  <a:srgbClr val="FF4B4B"/>
                </a:solidFill>
              </a:rPr>
              <a:t> </a:t>
            </a:r>
            <a:endParaRPr lang="en-US" altLang="zh-CN" dirty="0">
              <a:solidFill>
                <a:srgbClr val="FF4B4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155315"/>
            <a:ext cx="6028690" cy="35236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4776" y="1719135"/>
            <a:ext cx="553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growth rate of gross fluctuated at about 5%. It peaked at 33.3% in 1997, and reached the bottom at -91.0% in 2020 because of the COVID-19.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899150" y="1719135"/>
            <a:ext cx="5608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There are 19 genres of movies. Drama, adventure and action made up the largest proportion.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" y="3155315"/>
            <a:ext cx="5531485" cy="3523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Basic Question &amp; Analysis</a:t>
            </a:r>
            <a:endParaRPr lang="en-US" altLang="zh-CN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399415" y="993140"/>
            <a:ext cx="1060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4B4B"/>
                </a:solidFill>
              </a:rPr>
              <a:t>What is </a:t>
            </a:r>
            <a:r>
              <a:rPr lang="en-US" altLang="zh-CN" sz="2400" b="1" dirty="0">
                <a:solidFill>
                  <a:srgbClr val="FF4B4B"/>
                </a:solidFill>
                <a:sym typeface="+mn-ea"/>
              </a:rPr>
              <a:t>the development of global movie industry in 1980-2020 ?</a:t>
            </a:r>
            <a:r>
              <a:rPr lang="en-US" altLang="zh-CN" dirty="0">
                <a:solidFill>
                  <a:srgbClr val="FF4B4B"/>
                </a:solidFill>
              </a:rPr>
              <a:t> </a:t>
            </a:r>
            <a:endParaRPr lang="en-US" altLang="zh-CN" dirty="0">
              <a:solidFill>
                <a:srgbClr val="FF4B4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3161030"/>
            <a:ext cx="5538470" cy="34880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95" y="1751265"/>
            <a:ext cx="542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terms of the amounts of movies, U.S and United Kingdom dominated the movie industry.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287769" y="1754041"/>
            <a:ext cx="542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 err="1"/>
              <a:t>wordcloud</a:t>
            </a:r>
            <a:r>
              <a:rPr lang="en-US" altLang="zh-CN" dirty="0"/>
              <a:t> shows some famous director who made large amounts of movies, such as Woody Allen, Steven Spielberg.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160395"/>
            <a:ext cx="5967095" cy="3488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Basic Question &amp; Analysis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415" y="922818"/>
            <a:ext cx="1094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What is the development of movies in terms of the specific country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4B4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415" y="1622341"/>
            <a:ext cx="3987649" cy="1200329"/>
          </a:xfrm>
          <a:prstGeom prst="rect">
            <a:avLst/>
          </a:prstGeom>
          <a:noFill/>
          <a:ln w="19050">
            <a:solidFill>
              <a:srgbClr val="C3111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Set up 3 interactive widgets: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Score slider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Multi-select of country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Single-select of one decade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7" t="7627" r="4121" b="5279"/>
          <a:stretch>
            <a:fillRect/>
          </a:stretch>
        </p:blipFill>
        <p:spPr>
          <a:xfrm>
            <a:off x="5275780" y="1622341"/>
            <a:ext cx="6183992" cy="35503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6" y="2932527"/>
            <a:ext cx="3665937" cy="383829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27957" y="5333186"/>
            <a:ext cx="7079638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Show the interactive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barplot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 the specific decade, the amounts of movies that is larger than the certain score of the country.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To make a comparison about the number of movies between two countries.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箭头: 燕尾形 14"/>
          <p:cNvSpPr/>
          <p:nvPr/>
        </p:nvSpPr>
        <p:spPr>
          <a:xfrm>
            <a:off x="4275649" y="3640709"/>
            <a:ext cx="941054" cy="565079"/>
          </a:xfrm>
          <a:prstGeom prst="notchedRightArrow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C31111"/>
                </a:solidFill>
                <a:prstDash val="solid"/>
              </a:ln>
              <a:solidFill>
                <a:srgbClr val="C3111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93db98b-df12-4a0a-a1ae-8b0e062ac01b"/>
  <p:tag name="COMMONDATA" val="eyJjb3VudCI6MjEsImhkaWQiOiI3ODRmZTc4MWQ1YmJhMmNiNmVlMzE1MDNmOWZiODYyYSIsInVzZXJDb3VudCI6MjF9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232323"/>
      </a:accent1>
      <a:accent2>
        <a:srgbClr val="C31111"/>
      </a:accent2>
      <a:accent3>
        <a:srgbClr val="232323"/>
      </a:accent3>
      <a:accent4>
        <a:srgbClr val="C31111"/>
      </a:accent4>
      <a:accent5>
        <a:srgbClr val="232323"/>
      </a:accent5>
      <a:accent6>
        <a:srgbClr val="C31111"/>
      </a:accent6>
      <a:hlink>
        <a:srgbClr val="232323"/>
      </a:hlink>
      <a:folHlink>
        <a:srgbClr val="C31111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1683</Words>
  <Application>WPS 演示</Application>
  <PresentationFormat>宽屏</PresentationFormat>
  <Paragraphs>57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</dc:creator>
  <cp:lastModifiedBy>不会游泳的蓝鲸</cp:lastModifiedBy>
  <cp:revision>45</cp:revision>
  <dcterms:created xsi:type="dcterms:W3CDTF">2017-02-20T04:20:00Z</dcterms:created>
  <dcterms:modified xsi:type="dcterms:W3CDTF">2022-11-05T13:23:43Z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v1.0_mb_SPtv5ZY7LameLXGShLEcog==</vt:lpwstr>
  </property>
  <property fmtid="{D5CDD505-2E9C-101B-9397-08002B2CF9AE}" pid="4" name="ICV">
    <vt:lpwstr>F1420BEC0ABD4091B04727BD1D4C8D8B</vt:lpwstr>
  </property>
</Properties>
</file>